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1"/>
    <p:sldId id="257" r:id="rId42"/>
    <p:sldId id="258" r:id="rId43"/>
    <p:sldId id="259" r:id="rId44"/>
    <p:sldId id="260" r:id="rId45"/>
    <p:sldId id="261" r:id="rId46"/>
    <p:sldId id="262" r:id="rId47"/>
    <p:sldId id="263" r:id="rId4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Bodoni FLF" charset="1" panose="02000606090000020003"/>
      <p:regular r:id="rId10"/>
    </p:embeddedFont>
    <p:embeddedFont>
      <p:font typeface="Bodoni FLF Bold" charset="1" panose="02000803080000020003"/>
      <p:regular r:id="rId11"/>
    </p:embeddedFont>
    <p:embeddedFont>
      <p:font typeface="Bodoni FLF Italics" charset="1" panose="02000603090000090003"/>
      <p:regular r:id="rId12"/>
    </p:embeddedFont>
    <p:embeddedFont>
      <p:font typeface="Bodoni FLF Bold Italics" charset="1" panose="02000803090000090003"/>
      <p:regular r:id="rId13"/>
    </p:embeddedFont>
    <p:embeddedFont>
      <p:font typeface="Times New Roman" charset="1" panose="02030502070405020303"/>
      <p:regular r:id="rId14"/>
    </p:embeddedFont>
    <p:embeddedFont>
      <p:font typeface="Times New Roman Bold" charset="1" panose="02030802070405020303"/>
      <p:regular r:id="rId15"/>
    </p:embeddedFont>
    <p:embeddedFont>
      <p:font typeface="Times New Roman Italics" charset="1" panose="02030502070405090303"/>
      <p:regular r:id="rId16"/>
    </p:embeddedFont>
    <p:embeddedFont>
      <p:font typeface="Times New Roman Bold Italics" charset="1" panose="02030802070405090303"/>
      <p:regular r:id="rId17"/>
    </p:embeddedFont>
    <p:embeddedFont>
      <p:font typeface="Times New Roman Medium" charset="1" panose="02030502070405020303"/>
      <p:regular r:id="rId18"/>
    </p:embeddedFont>
    <p:embeddedFont>
      <p:font typeface="Times New Roman Medium Italics" charset="1" panose="02030502070405090303"/>
      <p:regular r:id="rId19"/>
    </p:embeddedFont>
    <p:embeddedFont>
      <p:font typeface="Times New Roman Semi-Bold" charset="1" panose="02030702070405020303"/>
      <p:regular r:id="rId20"/>
    </p:embeddedFont>
    <p:embeddedFont>
      <p:font typeface="Times New Roman Semi-Bold Italics" charset="1" panose="02030702070405090303"/>
      <p:regular r:id="rId21"/>
    </p:embeddedFont>
    <p:embeddedFont>
      <p:font typeface="Times New Roman Ultra-Bold" charset="1" panose="02030902070405020303"/>
      <p:regular r:id="rId22"/>
    </p:embeddedFont>
    <p:embeddedFont>
      <p:font typeface="Playfair Display" charset="1" panose="00000000000000000000"/>
      <p:regular r:id="rId23"/>
    </p:embeddedFont>
    <p:embeddedFont>
      <p:font typeface="Playfair Display Bold" charset="1" panose="00000000000000000000"/>
      <p:regular r:id="rId24"/>
    </p:embeddedFont>
    <p:embeddedFont>
      <p:font typeface="Playfair Display Italics" charset="1" panose="00000000000000000000"/>
      <p:regular r:id="rId25"/>
    </p:embeddedFont>
    <p:embeddedFont>
      <p:font typeface="Playfair Display Bold Italics" charset="1" panose="00000000000000000000"/>
      <p:regular r:id="rId26"/>
    </p:embeddedFont>
    <p:embeddedFont>
      <p:font typeface="Playfair Display Medium" charset="1" panose="00000000000000000000"/>
      <p:regular r:id="rId27"/>
    </p:embeddedFont>
    <p:embeddedFont>
      <p:font typeface="Playfair Display Medium Italics" charset="1" panose="00000000000000000000"/>
      <p:regular r:id="rId28"/>
    </p:embeddedFont>
    <p:embeddedFont>
      <p:font typeface="Playfair Display Semi-Bold" charset="1" panose="00000000000000000000"/>
      <p:regular r:id="rId29"/>
    </p:embeddedFont>
    <p:embeddedFont>
      <p:font typeface="Playfair Display Semi-Bold Italics" charset="1" panose="00000000000000000000"/>
      <p:regular r:id="rId30"/>
    </p:embeddedFont>
    <p:embeddedFont>
      <p:font typeface="Playfair Display Ultra-Bold" charset="1" panose="00000000000000000000"/>
      <p:regular r:id="rId31"/>
    </p:embeddedFont>
    <p:embeddedFont>
      <p:font typeface="Playfair Display Ultra-Bold Italics" charset="1" panose="00000000000000000000"/>
      <p:regular r:id="rId32"/>
    </p:embeddedFont>
    <p:embeddedFont>
      <p:font typeface="Playfair Display Heavy" charset="1" panose="00000000000000000000"/>
      <p:regular r:id="rId33"/>
    </p:embeddedFont>
    <p:embeddedFont>
      <p:font typeface="Playfair Display Heavy Italics" charset="1" panose="00000000000000000000"/>
      <p:regular r:id="rId34"/>
    </p:embeddedFont>
    <p:embeddedFont>
      <p:font typeface="Canva Sans" charset="1" panose="020B0503030501040103"/>
      <p:regular r:id="rId35"/>
    </p:embeddedFont>
    <p:embeddedFont>
      <p:font typeface="Canva Sans Bold" charset="1" panose="020B0803030501040103"/>
      <p:regular r:id="rId36"/>
    </p:embeddedFont>
    <p:embeddedFont>
      <p:font typeface="Canva Sans Italics" charset="1" panose="020B0503030501040103"/>
      <p:regular r:id="rId37"/>
    </p:embeddedFont>
    <p:embeddedFont>
      <p:font typeface="Canva Sans Bold Italics" charset="1" panose="020B0803030501040103"/>
      <p:regular r:id="rId38"/>
    </p:embeddedFont>
    <p:embeddedFont>
      <p:font typeface="Canva Sans Medium" charset="1" panose="020B0603030501040103"/>
      <p:regular r:id="rId39"/>
    </p:embeddedFont>
    <p:embeddedFont>
      <p:font typeface="Canva Sans Medium Italics" charset="1" panose="020B0603030501040103"/>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slides/slide1.xml" Type="http://schemas.openxmlformats.org/officeDocument/2006/relationships/slide"/><Relationship Id="rId42" Target="slides/slide2.xml" Type="http://schemas.openxmlformats.org/officeDocument/2006/relationships/slide"/><Relationship Id="rId43" Target="slides/slide3.xml" Type="http://schemas.openxmlformats.org/officeDocument/2006/relationships/slide"/><Relationship Id="rId44" Target="slides/slide4.xml" Type="http://schemas.openxmlformats.org/officeDocument/2006/relationships/slide"/><Relationship Id="rId45" Target="slides/slide5.xml" Type="http://schemas.openxmlformats.org/officeDocument/2006/relationships/slide"/><Relationship Id="rId46" Target="slides/slide6.xml" Type="http://schemas.openxmlformats.org/officeDocument/2006/relationships/slide"/><Relationship Id="rId47" Target="slides/slide7.xml" Type="http://schemas.openxmlformats.org/officeDocument/2006/relationships/slide"/><Relationship Id="rId48" Target="slides/slide8.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 Id="rId7" Target="../media/image8.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4109" y="0"/>
            <a:ext cx="18392109" cy="10401053"/>
          </a:xfrm>
          <a:custGeom>
            <a:avLst/>
            <a:gdLst/>
            <a:ahLst/>
            <a:cxnLst/>
            <a:rect r="r" b="b" t="t" l="l"/>
            <a:pathLst>
              <a:path h="10401053" w="18392109">
                <a:moveTo>
                  <a:pt x="0" y="0"/>
                </a:moveTo>
                <a:lnTo>
                  <a:pt x="18392109" y="0"/>
                </a:lnTo>
                <a:lnTo>
                  <a:pt x="18392109" y="10401053"/>
                </a:lnTo>
                <a:lnTo>
                  <a:pt x="0" y="104010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331573" y="256176"/>
            <a:ext cx="3454311" cy="3169330"/>
          </a:xfrm>
          <a:custGeom>
            <a:avLst/>
            <a:gdLst/>
            <a:ahLst/>
            <a:cxnLst/>
            <a:rect r="r" b="b" t="t" l="l"/>
            <a:pathLst>
              <a:path h="3169330" w="3454311">
                <a:moveTo>
                  <a:pt x="0" y="0"/>
                </a:moveTo>
                <a:lnTo>
                  <a:pt x="3454311" y="0"/>
                </a:lnTo>
                <a:lnTo>
                  <a:pt x="3454311" y="3169330"/>
                </a:lnTo>
                <a:lnTo>
                  <a:pt x="0" y="3169330"/>
                </a:lnTo>
                <a:lnTo>
                  <a:pt x="0" y="0"/>
                </a:lnTo>
                <a:close/>
              </a:path>
            </a:pathLst>
          </a:custGeom>
          <a:blipFill>
            <a:blip r:embed="rId4"/>
            <a:stretch>
              <a:fillRect l="0" t="0" r="0" b="0"/>
            </a:stretch>
          </a:blipFill>
        </p:spPr>
      </p:sp>
      <p:sp>
        <p:nvSpPr>
          <p:cNvPr name="TextBox 4" id="4"/>
          <p:cNvSpPr txBox="true"/>
          <p:nvPr/>
        </p:nvSpPr>
        <p:spPr>
          <a:xfrm rot="0">
            <a:off x="8507953" y="2857377"/>
            <a:ext cx="8817280" cy="4686300"/>
          </a:xfrm>
          <a:prstGeom prst="rect">
            <a:avLst/>
          </a:prstGeom>
        </p:spPr>
        <p:txBody>
          <a:bodyPr anchor="t" rtlCol="false" tIns="0" lIns="0" bIns="0" rIns="0">
            <a:spAutoFit/>
          </a:bodyPr>
          <a:lstStyle/>
          <a:p>
            <a:pPr algn="ctr">
              <a:lnSpc>
                <a:spcPts val="6214"/>
              </a:lnSpc>
            </a:pPr>
            <a:r>
              <a:rPr lang="en-US" sz="5178">
                <a:solidFill>
                  <a:srgbClr val="FFFFFF"/>
                </a:solidFill>
                <a:latin typeface="Playfair Display Heavy"/>
              </a:rPr>
              <a:t> </a:t>
            </a:r>
            <a:r>
              <a:rPr lang="en-US" sz="5178">
                <a:solidFill>
                  <a:srgbClr val="FFFFFF"/>
                </a:solidFill>
                <a:latin typeface="Playfair Display"/>
              </a:rPr>
              <a:t>A brief review  of </a:t>
            </a:r>
          </a:p>
          <a:p>
            <a:pPr algn="ctr">
              <a:lnSpc>
                <a:spcPts val="6214"/>
              </a:lnSpc>
            </a:pPr>
            <a:r>
              <a:rPr lang="en-US" sz="5178">
                <a:solidFill>
                  <a:srgbClr val="FFFFFF"/>
                </a:solidFill>
                <a:latin typeface="Playfair Display"/>
              </a:rPr>
              <a:t>Short-Term Traffic Speed Forecasting Using a Deep Learning Method Based on Multitemporal Traffic Flow Volume</a:t>
            </a:r>
          </a:p>
        </p:txBody>
      </p:sp>
      <p:sp>
        <p:nvSpPr>
          <p:cNvPr name="TextBox 5" id="5"/>
          <p:cNvSpPr txBox="true"/>
          <p:nvPr/>
        </p:nvSpPr>
        <p:spPr>
          <a:xfrm rot="0">
            <a:off x="458264" y="4073011"/>
            <a:ext cx="10031581" cy="3003550"/>
          </a:xfrm>
          <a:prstGeom prst="rect">
            <a:avLst/>
          </a:prstGeom>
        </p:spPr>
        <p:txBody>
          <a:bodyPr anchor="t" rtlCol="false" tIns="0" lIns="0" bIns="0" rIns="0">
            <a:spAutoFit/>
          </a:bodyPr>
          <a:lstStyle/>
          <a:p>
            <a:pPr>
              <a:lnSpc>
                <a:spcPts val="5750"/>
              </a:lnSpc>
            </a:pPr>
            <a:r>
              <a:rPr lang="en-US" sz="5000" spc="15">
                <a:solidFill>
                  <a:srgbClr val="000000"/>
                </a:solidFill>
                <a:latin typeface="Times New Roman Italics"/>
              </a:rPr>
              <a:t>NAME: SHIHAB MUSA</a:t>
            </a:r>
          </a:p>
          <a:p>
            <a:pPr>
              <a:lnSpc>
                <a:spcPts val="5750"/>
              </a:lnSpc>
            </a:pPr>
            <a:r>
              <a:rPr lang="en-US" sz="5000" spc="15">
                <a:solidFill>
                  <a:srgbClr val="000000"/>
                </a:solidFill>
                <a:latin typeface="Times New Roman Italics"/>
              </a:rPr>
              <a:t>ID 21301533</a:t>
            </a:r>
          </a:p>
          <a:p>
            <a:pPr>
              <a:lnSpc>
                <a:spcPts val="5750"/>
              </a:lnSpc>
            </a:pPr>
            <a:r>
              <a:rPr lang="en-US" sz="5000" spc="15">
                <a:solidFill>
                  <a:srgbClr val="000000"/>
                </a:solidFill>
                <a:latin typeface="Times New Roman Italics"/>
              </a:rPr>
              <a:t>SECTION 1 </a:t>
            </a:r>
          </a:p>
          <a:p>
            <a:pPr algn="l">
              <a:lnSpc>
                <a:spcPts val="5750"/>
              </a:lnSpc>
            </a:pPr>
            <a:r>
              <a:rPr lang="en-US" sz="5000" spc="15">
                <a:solidFill>
                  <a:srgbClr val="000000"/>
                </a:solidFill>
                <a:latin typeface="Times New Roman Italics"/>
              </a:rPr>
              <a:t>CSE 438</a:t>
            </a:r>
          </a:p>
        </p:txBody>
      </p:sp>
      <p:sp>
        <p:nvSpPr>
          <p:cNvPr name="TextBox 6" id="6"/>
          <p:cNvSpPr txBox="true"/>
          <p:nvPr/>
        </p:nvSpPr>
        <p:spPr>
          <a:xfrm rot="0">
            <a:off x="9452023" y="1000125"/>
            <a:ext cx="6929140" cy="1191095"/>
          </a:xfrm>
          <a:prstGeom prst="rect">
            <a:avLst/>
          </a:prstGeom>
        </p:spPr>
        <p:txBody>
          <a:bodyPr anchor="t" rtlCol="false" tIns="0" lIns="0" bIns="0" rIns="0">
            <a:spAutoFit/>
          </a:bodyPr>
          <a:lstStyle/>
          <a:p>
            <a:pPr algn="ctr">
              <a:lnSpc>
                <a:spcPts val="8710"/>
              </a:lnSpc>
              <a:spcBef>
                <a:spcPct val="0"/>
              </a:spcBef>
            </a:pPr>
            <a:r>
              <a:rPr lang="en-US" sz="7573" spc="22" u="sng">
                <a:solidFill>
                  <a:srgbClr val="FFFFFF"/>
                </a:solidFill>
                <a:latin typeface="Bodoni FLF Bold Italics"/>
              </a:rPr>
              <a:t>PAPER REVIEW</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392109" cy="10401053"/>
          </a:xfrm>
          <a:custGeom>
            <a:avLst/>
            <a:gdLst/>
            <a:ahLst/>
            <a:cxnLst/>
            <a:rect r="r" b="b" t="t" l="l"/>
            <a:pathLst>
              <a:path h="10401053" w="18392109">
                <a:moveTo>
                  <a:pt x="0" y="0"/>
                </a:moveTo>
                <a:lnTo>
                  <a:pt x="18392109" y="0"/>
                </a:lnTo>
                <a:lnTo>
                  <a:pt x="18392109" y="10401053"/>
                </a:lnTo>
                <a:lnTo>
                  <a:pt x="0" y="104010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8179605" y="248101"/>
            <a:ext cx="9602105" cy="1408797"/>
          </a:xfrm>
          <a:prstGeom prst="rect">
            <a:avLst/>
          </a:prstGeom>
        </p:spPr>
        <p:txBody>
          <a:bodyPr anchor="t" rtlCol="false" tIns="0" lIns="0" bIns="0" rIns="0">
            <a:spAutoFit/>
          </a:bodyPr>
          <a:lstStyle/>
          <a:p>
            <a:pPr algn="ctr">
              <a:lnSpc>
                <a:spcPts val="11599"/>
              </a:lnSpc>
            </a:pPr>
            <a:r>
              <a:rPr lang="en-US" sz="8285" u="sng">
                <a:solidFill>
                  <a:srgbClr val="FFFFFF"/>
                </a:solidFill>
                <a:latin typeface="Canva Sans Bold"/>
              </a:rPr>
              <a:t>Abstract overview</a:t>
            </a:r>
          </a:p>
        </p:txBody>
      </p:sp>
      <p:sp>
        <p:nvSpPr>
          <p:cNvPr name="TextBox 4" id="4"/>
          <p:cNvSpPr txBox="true"/>
          <p:nvPr/>
        </p:nvSpPr>
        <p:spPr>
          <a:xfrm rot="0">
            <a:off x="8383911" y="2198921"/>
            <a:ext cx="9397799" cy="5684689"/>
          </a:xfrm>
          <a:prstGeom prst="rect">
            <a:avLst/>
          </a:prstGeom>
        </p:spPr>
        <p:txBody>
          <a:bodyPr anchor="t" rtlCol="false" tIns="0" lIns="0" bIns="0" rIns="0">
            <a:spAutoFit/>
          </a:bodyPr>
          <a:lstStyle/>
          <a:p>
            <a:pPr algn="ctr">
              <a:lnSpc>
                <a:spcPts val="4123"/>
              </a:lnSpc>
            </a:pPr>
            <a:r>
              <a:rPr lang="en-US" sz="2945">
                <a:solidFill>
                  <a:srgbClr val="FFFFFF"/>
                </a:solidFill>
                <a:latin typeface="Playfair Display Bold"/>
              </a:rPr>
              <a:t>The abstract summarizes a paper that proposes a method for forecasting traffic speed based on the traffic flow volume of previous and later moments. The paper extracts different traffic patterns from the data and compares the performance of five forecasting models. The paper finds that the long short-term memory (LSTM) model has the highest accuracy and robustness among the models, and that the traffic pattern with three previous and three later moments can predict traffic speed more accurately.</a:t>
            </a:r>
          </a:p>
          <a:p>
            <a:pPr algn="ctr">
              <a:lnSpc>
                <a:spcPts val="4123"/>
              </a:lnSpc>
            </a:pPr>
          </a:p>
        </p:txBody>
      </p:sp>
      <p:sp>
        <p:nvSpPr>
          <p:cNvPr name="Freeform 5" id="5"/>
          <p:cNvSpPr/>
          <p:nvPr/>
        </p:nvSpPr>
        <p:spPr>
          <a:xfrm flipH="false" flipV="false" rot="0">
            <a:off x="254000" y="2076279"/>
            <a:ext cx="7455650" cy="5591738"/>
          </a:xfrm>
          <a:custGeom>
            <a:avLst/>
            <a:gdLst/>
            <a:ahLst/>
            <a:cxnLst/>
            <a:rect r="r" b="b" t="t" l="l"/>
            <a:pathLst>
              <a:path h="5591738" w="7455650">
                <a:moveTo>
                  <a:pt x="0" y="0"/>
                </a:moveTo>
                <a:lnTo>
                  <a:pt x="7455650" y="0"/>
                </a:lnTo>
                <a:lnTo>
                  <a:pt x="7455650" y="5591738"/>
                </a:lnTo>
                <a:lnTo>
                  <a:pt x="0" y="5591738"/>
                </a:lnTo>
                <a:lnTo>
                  <a:pt x="0" y="0"/>
                </a:lnTo>
                <a:close/>
              </a:path>
            </a:pathLst>
          </a:custGeom>
          <a:blipFill>
            <a:blip r:embed="rId4"/>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391086" y="3014387"/>
            <a:ext cx="12067861" cy="6824583"/>
          </a:xfrm>
          <a:custGeom>
            <a:avLst/>
            <a:gdLst/>
            <a:ahLst/>
            <a:cxnLst/>
            <a:rect r="r" b="b" t="t" l="l"/>
            <a:pathLst>
              <a:path h="6824583" w="12067861">
                <a:moveTo>
                  <a:pt x="0" y="0"/>
                </a:moveTo>
                <a:lnTo>
                  <a:pt x="12067861" y="0"/>
                </a:lnTo>
                <a:lnTo>
                  <a:pt x="12067861" y="6824583"/>
                </a:lnTo>
                <a:lnTo>
                  <a:pt x="0" y="68245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2621639" y="3014387"/>
            <a:ext cx="12067861" cy="6824583"/>
          </a:xfrm>
          <a:custGeom>
            <a:avLst/>
            <a:gdLst/>
            <a:ahLst/>
            <a:cxnLst/>
            <a:rect r="r" b="b" t="t" l="l"/>
            <a:pathLst>
              <a:path h="6824583" w="12067861">
                <a:moveTo>
                  <a:pt x="0" y="0"/>
                </a:moveTo>
                <a:lnTo>
                  <a:pt x="12067861" y="0"/>
                </a:lnTo>
                <a:lnTo>
                  <a:pt x="12067861" y="6824583"/>
                </a:lnTo>
                <a:lnTo>
                  <a:pt x="0" y="68245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5400000">
            <a:off x="8841778" y="3014387"/>
            <a:ext cx="12067861" cy="6824583"/>
          </a:xfrm>
          <a:custGeom>
            <a:avLst/>
            <a:gdLst/>
            <a:ahLst/>
            <a:cxnLst/>
            <a:rect r="r" b="b" t="t" l="l"/>
            <a:pathLst>
              <a:path h="6824583" w="12067861">
                <a:moveTo>
                  <a:pt x="0" y="0"/>
                </a:moveTo>
                <a:lnTo>
                  <a:pt x="12067861" y="0"/>
                </a:lnTo>
                <a:lnTo>
                  <a:pt x="12067861" y="6824583"/>
                </a:lnTo>
                <a:lnTo>
                  <a:pt x="0" y="68245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260403" y="1149803"/>
            <a:ext cx="7777465" cy="3833768"/>
          </a:xfrm>
          <a:custGeom>
            <a:avLst/>
            <a:gdLst/>
            <a:ahLst/>
            <a:cxnLst/>
            <a:rect r="r" b="b" t="t" l="l"/>
            <a:pathLst>
              <a:path h="3833768" w="7777465">
                <a:moveTo>
                  <a:pt x="0" y="0"/>
                </a:moveTo>
                <a:lnTo>
                  <a:pt x="7777465" y="0"/>
                </a:lnTo>
                <a:lnTo>
                  <a:pt x="7777465" y="3833768"/>
                </a:lnTo>
                <a:lnTo>
                  <a:pt x="0" y="3833768"/>
                </a:lnTo>
                <a:lnTo>
                  <a:pt x="0" y="0"/>
                </a:lnTo>
                <a:close/>
              </a:path>
            </a:pathLst>
          </a:custGeom>
          <a:blipFill>
            <a:blip r:embed="rId4"/>
            <a:stretch>
              <a:fillRect l="0" t="0" r="0" b="0"/>
            </a:stretch>
          </a:blipFill>
        </p:spPr>
      </p:sp>
      <p:sp>
        <p:nvSpPr>
          <p:cNvPr name="Freeform 6" id="6"/>
          <p:cNvSpPr/>
          <p:nvPr/>
        </p:nvSpPr>
        <p:spPr>
          <a:xfrm flipH="false" flipV="false" rot="0">
            <a:off x="7911051" y="1271379"/>
            <a:ext cx="3552366" cy="3948646"/>
          </a:xfrm>
          <a:custGeom>
            <a:avLst/>
            <a:gdLst/>
            <a:ahLst/>
            <a:cxnLst/>
            <a:rect r="r" b="b" t="t" l="l"/>
            <a:pathLst>
              <a:path h="3948646" w="3552366">
                <a:moveTo>
                  <a:pt x="0" y="0"/>
                </a:moveTo>
                <a:lnTo>
                  <a:pt x="3552366" y="0"/>
                </a:lnTo>
                <a:lnTo>
                  <a:pt x="3552366" y="3948646"/>
                </a:lnTo>
                <a:lnTo>
                  <a:pt x="0" y="3948646"/>
                </a:lnTo>
                <a:lnTo>
                  <a:pt x="0" y="0"/>
                </a:lnTo>
                <a:close/>
              </a:path>
            </a:pathLst>
          </a:custGeom>
          <a:blipFill>
            <a:blip r:embed="rId5"/>
            <a:stretch>
              <a:fillRect l="0" t="0" r="0" b="0"/>
            </a:stretch>
          </a:blipFill>
        </p:spPr>
      </p:sp>
      <p:sp>
        <p:nvSpPr>
          <p:cNvPr name="Freeform 7" id="7"/>
          <p:cNvSpPr/>
          <p:nvPr/>
        </p:nvSpPr>
        <p:spPr>
          <a:xfrm flipH="false" flipV="false" rot="0">
            <a:off x="12549267" y="1481861"/>
            <a:ext cx="5526122" cy="3527682"/>
          </a:xfrm>
          <a:custGeom>
            <a:avLst/>
            <a:gdLst/>
            <a:ahLst/>
            <a:cxnLst/>
            <a:rect r="r" b="b" t="t" l="l"/>
            <a:pathLst>
              <a:path h="3527682" w="5526122">
                <a:moveTo>
                  <a:pt x="0" y="0"/>
                </a:moveTo>
                <a:lnTo>
                  <a:pt x="5526122" y="0"/>
                </a:lnTo>
                <a:lnTo>
                  <a:pt x="5526122" y="3527682"/>
                </a:lnTo>
                <a:lnTo>
                  <a:pt x="0" y="3527682"/>
                </a:lnTo>
                <a:lnTo>
                  <a:pt x="0" y="0"/>
                </a:lnTo>
                <a:close/>
              </a:path>
            </a:pathLst>
          </a:custGeom>
          <a:blipFill>
            <a:blip r:embed="rId6"/>
            <a:stretch>
              <a:fillRect l="0" t="0" r="0" b="0"/>
            </a:stretch>
          </a:blipFill>
        </p:spPr>
      </p:sp>
      <p:sp>
        <p:nvSpPr>
          <p:cNvPr name="Freeform 8" id="8"/>
          <p:cNvSpPr/>
          <p:nvPr/>
        </p:nvSpPr>
        <p:spPr>
          <a:xfrm flipH="false" flipV="false" rot="0">
            <a:off x="11576002" y="1481861"/>
            <a:ext cx="697329" cy="405424"/>
          </a:xfrm>
          <a:custGeom>
            <a:avLst/>
            <a:gdLst/>
            <a:ahLst/>
            <a:cxnLst/>
            <a:rect r="r" b="b" t="t" l="l"/>
            <a:pathLst>
              <a:path h="405424" w="697329">
                <a:moveTo>
                  <a:pt x="0" y="0"/>
                </a:moveTo>
                <a:lnTo>
                  <a:pt x="697329" y="0"/>
                </a:lnTo>
                <a:lnTo>
                  <a:pt x="697329" y="405424"/>
                </a:lnTo>
                <a:lnTo>
                  <a:pt x="0" y="405424"/>
                </a:lnTo>
                <a:lnTo>
                  <a:pt x="0" y="0"/>
                </a:lnTo>
                <a:close/>
              </a:path>
            </a:pathLst>
          </a:custGeom>
          <a:blipFill>
            <a:blip r:embed="rId7"/>
            <a:stretch>
              <a:fillRect l="0" t="0" r="0" b="0"/>
            </a:stretch>
          </a:blipFill>
        </p:spPr>
      </p:sp>
      <p:sp>
        <p:nvSpPr>
          <p:cNvPr name="TextBox 9" id="9"/>
          <p:cNvSpPr txBox="true"/>
          <p:nvPr/>
        </p:nvSpPr>
        <p:spPr>
          <a:xfrm rot="0">
            <a:off x="0" y="5421830"/>
            <a:ext cx="18288000" cy="5114774"/>
          </a:xfrm>
          <a:prstGeom prst="rect">
            <a:avLst/>
          </a:prstGeom>
        </p:spPr>
        <p:txBody>
          <a:bodyPr anchor="t" rtlCol="false" tIns="0" lIns="0" bIns="0" rIns="0">
            <a:spAutoFit/>
          </a:bodyPr>
          <a:lstStyle/>
          <a:p>
            <a:pPr algn="ctr">
              <a:lnSpc>
                <a:spcPts val="3683"/>
              </a:lnSpc>
            </a:pPr>
            <a:r>
              <a:rPr lang="en-US" sz="2630">
                <a:solidFill>
                  <a:srgbClr val="FFFFFF"/>
                </a:solidFill>
                <a:latin typeface="Playfair Display"/>
              </a:rPr>
              <a:t>The paper proposes a method for forecasting traffic speed based on the traffic flow volume of previous and later moments. The method consists of two main steps: traffic flow pattern extraction and machine learning algorithms.</a:t>
            </a:r>
          </a:p>
          <a:p>
            <a:pPr algn="ctr">
              <a:lnSpc>
                <a:spcPts val="3683"/>
              </a:lnSpc>
            </a:pPr>
            <a:r>
              <a:rPr lang="en-US" sz="2630">
                <a:solidFill>
                  <a:srgbClr val="FFFFFF"/>
                </a:solidFill>
                <a:latin typeface="Playfair Display"/>
              </a:rPr>
              <a:t>The first step is to extract traffic flow patterns from the data collected at specific time intervals. The paper uses the sliding window method to construct patterns using the current, previous, and later moment states of traffic flow. The paper then represents the patterns as matrices, with the flow matrix as the input and the speed matrix as the output for prediction algorithms.</a:t>
            </a:r>
          </a:p>
          <a:p>
            <a:pPr algn="ctr">
              <a:lnSpc>
                <a:spcPts val="3683"/>
              </a:lnSpc>
            </a:pPr>
            <a:r>
              <a:rPr lang="en-US" sz="2630">
                <a:solidFill>
                  <a:srgbClr val="FFFFFF"/>
                </a:solidFill>
                <a:latin typeface="Playfair Display"/>
              </a:rPr>
              <a:t>The second step is to introduce various machine learning algorithms for traffic speed prediction, including LSTM, BP, CART, KNN, and SVR. The paper explains the basic principles and characteristics of each algorithm, and compares their performance under different traffic patterns. The paper aims to find the best algorithm and the best pattern for accurate and robust speed prediction.</a:t>
            </a:r>
          </a:p>
          <a:p>
            <a:pPr algn="ctr">
              <a:lnSpc>
                <a:spcPts val="3683"/>
              </a:lnSpc>
            </a:pPr>
          </a:p>
        </p:txBody>
      </p:sp>
      <p:sp>
        <p:nvSpPr>
          <p:cNvPr name="TextBox 10" id="10"/>
          <p:cNvSpPr txBox="true"/>
          <p:nvPr/>
        </p:nvSpPr>
        <p:spPr>
          <a:xfrm rot="0">
            <a:off x="5157628" y="-19050"/>
            <a:ext cx="7679680" cy="804545"/>
          </a:xfrm>
          <a:prstGeom prst="rect">
            <a:avLst/>
          </a:prstGeom>
        </p:spPr>
        <p:txBody>
          <a:bodyPr anchor="t" rtlCol="false" tIns="0" lIns="0" bIns="0" rIns="0">
            <a:spAutoFit/>
          </a:bodyPr>
          <a:lstStyle/>
          <a:p>
            <a:pPr algn="ctr">
              <a:lnSpc>
                <a:spcPts val="5980"/>
              </a:lnSpc>
              <a:spcBef>
                <a:spcPct val="0"/>
              </a:spcBef>
            </a:pPr>
            <a:r>
              <a:rPr lang="en-US" sz="5200" spc="15" u="sng">
                <a:solidFill>
                  <a:srgbClr val="000000"/>
                </a:solidFill>
                <a:latin typeface="Bodoni FLF Italics"/>
              </a:rPr>
              <a:t>THE METHOD OVERVIEW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2054" y="-114053"/>
            <a:ext cx="18392109" cy="10401053"/>
          </a:xfrm>
          <a:custGeom>
            <a:avLst/>
            <a:gdLst/>
            <a:ahLst/>
            <a:cxnLst/>
            <a:rect r="r" b="b" t="t" l="l"/>
            <a:pathLst>
              <a:path h="10401053" w="18392109">
                <a:moveTo>
                  <a:pt x="0" y="0"/>
                </a:moveTo>
                <a:lnTo>
                  <a:pt x="18392108" y="0"/>
                </a:lnTo>
                <a:lnTo>
                  <a:pt x="18392108" y="10401053"/>
                </a:lnTo>
                <a:lnTo>
                  <a:pt x="0" y="104010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4618" y="5086473"/>
            <a:ext cx="7677087" cy="4617116"/>
          </a:xfrm>
          <a:custGeom>
            <a:avLst/>
            <a:gdLst/>
            <a:ahLst/>
            <a:cxnLst/>
            <a:rect r="r" b="b" t="t" l="l"/>
            <a:pathLst>
              <a:path h="4617116" w="7677087">
                <a:moveTo>
                  <a:pt x="0" y="0"/>
                </a:moveTo>
                <a:lnTo>
                  <a:pt x="7677087" y="0"/>
                </a:lnTo>
                <a:lnTo>
                  <a:pt x="7677087" y="4617117"/>
                </a:lnTo>
                <a:lnTo>
                  <a:pt x="0" y="4617117"/>
                </a:lnTo>
                <a:lnTo>
                  <a:pt x="0" y="0"/>
                </a:lnTo>
                <a:close/>
              </a:path>
            </a:pathLst>
          </a:custGeom>
          <a:blipFill>
            <a:blip r:embed="rId4"/>
            <a:stretch>
              <a:fillRect l="0" t="0" r="0" b="0"/>
            </a:stretch>
          </a:blipFill>
        </p:spPr>
      </p:sp>
      <p:sp>
        <p:nvSpPr>
          <p:cNvPr name="Freeform 4" id="4"/>
          <p:cNvSpPr/>
          <p:nvPr/>
        </p:nvSpPr>
        <p:spPr>
          <a:xfrm flipH="false" flipV="false" rot="0">
            <a:off x="1173569" y="324723"/>
            <a:ext cx="5456539" cy="4619582"/>
          </a:xfrm>
          <a:custGeom>
            <a:avLst/>
            <a:gdLst/>
            <a:ahLst/>
            <a:cxnLst/>
            <a:rect r="r" b="b" t="t" l="l"/>
            <a:pathLst>
              <a:path h="4619582" w="5456539">
                <a:moveTo>
                  <a:pt x="0" y="0"/>
                </a:moveTo>
                <a:lnTo>
                  <a:pt x="5456539" y="0"/>
                </a:lnTo>
                <a:lnTo>
                  <a:pt x="5456539" y="4619582"/>
                </a:lnTo>
                <a:lnTo>
                  <a:pt x="0" y="4619582"/>
                </a:lnTo>
                <a:lnTo>
                  <a:pt x="0" y="0"/>
                </a:lnTo>
                <a:close/>
              </a:path>
            </a:pathLst>
          </a:custGeom>
          <a:blipFill>
            <a:blip r:embed="rId5"/>
            <a:stretch>
              <a:fillRect l="-4952" t="-1495" r="0" b="-6853"/>
            </a:stretch>
          </a:blipFill>
        </p:spPr>
      </p:sp>
      <p:sp>
        <p:nvSpPr>
          <p:cNvPr name="TextBox 5" id="5"/>
          <p:cNvSpPr txBox="true"/>
          <p:nvPr/>
        </p:nvSpPr>
        <p:spPr>
          <a:xfrm rot="0">
            <a:off x="7771705" y="181704"/>
            <a:ext cx="10264922" cy="9828588"/>
          </a:xfrm>
          <a:prstGeom prst="rect">
            <a:avLst/>
          </a:prstGeom>
        </p:spPr>
        <p:txBody>
          <a:bodyPr anchor="t" rtlCol="false" tIns="0" lIns="0" bIns="0" rIns="0">
            <a:spAutoFit/>
          </a:bodyPr>
          <a:lstStyle/>
          <a:p>
            <a:pPr algn="ctr" marL="606498" indent="-303249" lvl="1">
              <a:lnSpc>
                <a:spcPts val="3230"/>
              </a:lnSpc>
              <a:buFont typeface="Arial"/>
              <a:buChar char="•"/>
            </a:pPr>
            <a:r>
              <a:rPr lang="en-US" sz="2809" spc="8">
                <a:solidFill>
                  <a:srgbClr val="FFFFFF"/>
                </a:solidFill>
                <a:latin typeface="Playfair Display"/>
              </a:rPr>
              <a:t>DATA COLLECTION AND CLEANING: THE PAPER COLLECTS TRAFFIC FLOW AND SPEED DATA FROM FIVE LOOP DETECTORS ON THE THIRD RING EXPRESSWAY IN BEIJING. THE PAPER IDENTIFIES AND RECONSTRUCTS ABNORMAL DATA USING WAVELET ANALYSIS AND LAGRANGE INTERPOLATION POLYNOMIAL. THE PAPER ALSO DENOISES THE DATA USING THE KALMAN FILTER.</a:t>
            </a:r>
          </a:p>
          <a:p>
            <a:pPr algn="ctr">
              <a:lnSpc>
                <a:spcPts val="3230"/>
              </a:lnSpc>
            </a:pPr>
          </a:p>
          <a:p>
            <a:pPr algn="ctr" marL="606498" indent="-303249" lvl="1">
              <a:lnSpc>
                <a:spcPts val="3230"/>
              </a:lnSpc>
              <a:buFont typeface="Arial"/>
              <a:buChar char="•"/>
            </a:pPr>
            <a:r>
              <a:rPr lang="en-US" sz="2809" spc="8">
                <a:solidFill>
                  <a:srgbClr val="FFFFFF"/>
                </a:solidFill>
                <a:latin typeface="Playfair Display"/>
              </a:rPr>
              <a:t>TRAFFIC FLOW PATTERN EXTRACTION: THE PAPER EXTRACTS TRAFFIC FLOW PATTERNS USING THE SLIDING WINDOW METHOD, BASED ON THE CURRENT, PREVIOUS, AND LATER MOMENT STATES OF TRAFFIC FLOW. THE PAPER REPRESENTS THE PATTERNS AS MATRICES, WITH THE FLOW MATRIX AS THE INPUT AND THE SPEED MATRIX AS THE OUTPUT FOR PREDICTION ALGORITHMS.</a:t>
            </a:r>
          </a:p>
          <a:p>
            <a:pPr algn="ctr">
              <a:lnSpc>
                <a:spcPts val="3230"/>
              </a:lnSpc>
            </a:pPr>
          </a:p>
          <a:p>
            <a:pPr marL="606498" indent="-303249" lvl="1">
              <a:lnSpc>
                <a:spcPts val="3230"/>
              </a:lnSpc>
              <a:buFont typeface="Arial"/>
              <a:buChar char="•"/>
            </a:pPr>
            <a:r>
              <a:rPr lang="en-US" sz="2809" spc="8">
                <a:solidFill>
                  <a:srgbClr val="FFFFFF"/>
                </a:solidFill>
                <a:latin typeface="Playfair Display"/>
              </a:rPr>
              <a:t>MACHINE LEARNING ALGORITHMS: THE PAPER INTRODUCES FIVE MACHINE LEARNING ALGORITHMS FOR TRAFFIC SPEED PREDICTION: LSTM, BP, CART, KNN, AND SVR. THE PAPER EXPLAINS THE BASIC PRINCIPLES AND CHARACTERISTICS OF EACH ALGORITHM, AND COMPARES THEIR PERFORMANCE UNDER DIFFERENT TRAFFIC PATTERNS.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141424" y="864730"/>
            <a:ext cx="21453984" cy="12132596"/>
          </a:xfrm>
          <a:custGeom>
            <a:avLst/>
            <a:gdLst/>
            <a:ahLst/>
            <a:cxnLst/>
            <a:rect r="r" b="b" t="t" l="l"/>
            <a:pathLst>
              <a:path h="12132596" w="21453984">
                <a:moveTo>
                  <a:pt x="0" y="0"/>
                </a:moveTo>
                <a:lnTo>
                  <a:pt x="21453984" y="0"/>
                </a:lnTo>
                <a:lnTo>
                  <a:pt x="21453984" y="12132597"/>
                </a:lnTo>
                <a:lnTo>
                  <a:pt x="0" y="121325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6290541" y="1169303"/>
            <a:ext cx="11763353" cy="8720557"/>
          </a:xfrm>
          <a:prstGeom prst="rect">
            <a:avLst/>
          </a:prstGeom>
        </p:spPr>
        <p:txBody>
          <a:bodyPr anchor="t" rtlCol="false" tIns="0" lIns="0" bIns="0" rIns="0">
            <a:spAutoFit/>
          </a:bodyPr>
          <a:lstStyle/>
          <a:p>
            <a:pPr>
              <a:lnSpc>
                <a:spcPts val="2684"/>
              </a:lnSpc>
              <a:spcBef>
                <a:spcPct val="0"/>
              </a:spcBef>
            </a:pPr>
            <a:r>
              <a:rPr lang="en-US" sz="2334" spc="7">
                <a:solidFill>
                  <a:srgbClr val="FFFFFF"/>
                </a:solidFill>
                <a:latin typeface="Playfair Display"/>
              </a:rPr>
              <a:t>THE PATTERN OF ‘‘N = 3 AND M = 3’’ WAS CHOSEN TO COMPARE THE PERFORMANCE OF ALL FORECASTING MODELS.T THE MAPE OF LSTM IS ABOUT (3.83%), WHICH IS MUCH LOWER THAN THE RESULTS PROVIDED BY BP (6.12%), CART (7.43%), KNN (15.67%), AND SVR (16.06%). FIG. 6(B) SHOWS THAT THE MAPE OF LSTM IS ABOUT (2.05%), WHICH IS MUCH LOWER THAN THE RESULTS PROVIDED BY BP (4.12%), CART (4.40%), AND KNN (13.08%), AND SVR (15.31%). HOWEVER, FROM THE APE OF ALL METHODS, IT CAN BE SEEN THAT IN SOME CASES, SIMPLE MACHINE LEARNING METHODS CAN PRODUCE BETTER FORECASTING RESULTS THAN DEEP LEARNING METHODS. FOR EXAMPLE, THE APE OF CART MAY BE LOWER THAN THAT OF BP AND LSTM IN SOME CASES. THEREFORE, IT IS NECESSARY TO COMPARE THE PERFORMANCE OF FORECASTING FORECASTING RESULTS AND REAL DATA ON (A) JUNE 5 (WEEKDAY); AND (B) JUNE 7 (WEEKEND). MODELS IN TIME AND SPACE DIMENSIONS TO EVALUATE THE PERFORMANCE OF THE MODEL. TO FURTHER EVALUATE THE PERFORMANCE OF LSTM AGAINST EXISTING METHODS, AS SHOWN IN TABLE 2, WE PRESENTED FORECASTING PERFORMANCE ACROSS DIFFERENT DAYS ON DETECTOR 1 AMONG ALL MODELS. FROM THE OBSERVATION, IT CAN BE FOUND THAT THE AVERAGE MAPE OF THE LSTM MODEL IS 3.29%, WHICH IS LOWER THAN THE OTHER MODELS. IT INDICATES THAT THE LSTM MODEL OUTPERFORMS THE OTHER MODELS AND THE FLUCTUATION OF MAPE IS BETWEEN 1% AND 6% FROM JUNE 1 TO 15. THIS IS DUE TO LSTM CAN CAPTURE LONG-TERM MEMORY FEATURES AS THE MODEL INPUT FEATURES TO MAKE THE LSTM HAVE A BETTER PREDICTION EFFECT. IN ADDITION, A PHENOMENON WORTH CONSIDERING IS THAT THE FORECASTING RESULT OF CART, SVR, AND KNN IS BETTER THAN BP IN SOME DAYS. FOR EXAMPLE, CART’S MAPE IS 3.68% AND BP IS 5.67% ON JUNE 7. HOWEVER, THEIR FORECASTING ACCURACY IS NOT TOO STABLE. TO VERIFY THE ROBUST PERFORMANCE OF LSTM</a:t>
            </a:r>
          </a:p>
        </p:txBody>
      </p:sp>
      <p:sp>
        <p:nvSpPr>
          <p:cNvPr name="Freeform 4" id="4"/>
          <p:cNvSpPr/>
          <p:nvPr/>
        </p:nvSpPr>
        <p:spPr>
          <a:xfrm flipH="false" flipV="false" rot="0">
            <a:off x="325880" y="574111"/>
            <a:ext cx="5295587" cy="9712889"/>
          </a:xfrm>
          <a:custGeom>
            <a:avLst/>
            <a:gdLst/>
            <a:ahLst/>
            <a:cxnLst/>
            <a:rect r="r" b="b" t="t" l="l"/>
            <a:pathLst>
              <a:path h="9712889" w="5295587">
                <a:moveTo>
                  <a:pt x="0" y="0"/>
                </a:moveTo>
                <a:lnTo>
                  <a:pt x="5295588" y="0"/>
                </a:lnTo>
                <a:lnTo>
                  <a:pt x="5295588" y="9712889"/>
                </a:lnTo>
                <a:lnTo>
                  <a:pt x="0" y="9712889"/>
                </a:lnTo>
                <a:lnTo>
                  <a:pt x="0" y="0"/>
                </a:lnTo>
                <a:close/>
              </a:path>
            </a:pathLst>
          </a:custGeom>
          <a:blipFill>
            <a:blip r:embed="rId4"/>
            <a:stretch>
              <a:fillRect l="-2234" t="0" r="-1226" b="-176"/>
            </a:stretch>
          </a:blipFill>
        </p:spPr>
      </p:sp>
      <p:sp>
        <p:nvSpPr>
          <p:cNvPr name="TextBox 5" id="5"/>
          <p:cNvSpPr txBox="true"/>
          <p:nvPr/>
        </p:nvSpPr>
        <p:spPr>
          <a:xfrm rot="0">
            <a:off x="1177528" y="-249644"/>
            <a:ext cx="16727537" cy="952995"/>
          </a:xfrm>
          <a:prstGeom prst="rect">
            <a:avLst/>
          </a:prstGeom>
        </p:spPr>
        <p:txBody>
          <a:bodyPr anchor="t" rtlCol="false" tIns="0" lIns="0" bIns="0" rIns="0">
            <a:spAutoFit/>
          </a:bodyPr>
          <a:lstStyle/>
          <a:p>
            <a:pPr algn="ctr">
              <a:lnSpc>
                <a:spcPts val="7847"/>
              </a:lnSpc>
            </a:pPr>
            <a:r>
              <a:rPr lang="en-US" sz="5605" u="sng">
                <a:solidFill>
                  <a:srgbClr val="000000"/>
                </a:solidFill>
                <a:latin typeface="Playfair Display Bold"/>
              </a:rPr>
              <a:t>COMPARING AND CHOOSING THE BEST MODEL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265375" y="1791447"/>
            <a:ext cx="15022625" cy="8495553"/>
          </a:xfrm>
          <a:custGeom>
            <a:avLst/>
            <a:gdLst/>
            <a:ahLst/>
            <a:cxnLst/>
            <a:rect r="r" b="b" t="t" l="l"/>
            <a:pathLst>
              <a:path h="8495553" w="15022625">
                <a:moveTo>
                  <a:pt x="0" y="0"/>
                </a:moveTo>
                <a:lnTo>
                  <a:pt x="15022625" y="0"/>
                </a:lnTo>
                <a:lnTo>
                  <a:pt x="15022625" y="8495553"/>
                </a:lnTo>
                <a:lnTo>
                  <a:pt x="0" y="84955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0" y="1149157"/>
            <a:ext cx="10562036" cy="9137843"/>
          </a:xfrm>
          <a:custGeom>
            <a:avLst/>
            <a:gdLst/>
            <a:ahLst/>
            <a:cxnLst/>
            <a:rect r="r" b="b" t="t" l="l"/>
            <a:pathLst>
              <a:path h="9137843" w="10562036">
                <a:moveTo>
                  <a:pt x="0" y="0"/>
                </a:moveTo>
                <a:lnTo>
                  <a:pt x="10562036" y="0"/>
                </a:lnTo>
                <a:lnTo>
                  <a:pt x="10562036" y="9137843"/>
                </a:lnTo>
                <a:lnTo>
                  <a:pt x="0" y="9137843"/>
                </a:lnTo>
                <a:lnTo>
                  <a:pt x="0" y="0"/>
                </a:lnTo>
                <a:close/>
              </a:path>
            </a:pathLst>
          </a:custGeom>
          <a:blipFill>
            <a:blip r:embed="rId4"/>
            <a:stretch>
              <a:fillRect l="-626" t="0" r="-632" b="0"/>
            </a:stretch>
          </a:blipFill>
        </p:spPr>
      </p:sp>
      <p:sp>
        <p:nvSpPr>
          <p:cNvPr name="TextBox 4" id="4"/>
          <p:cNvSpPr txBox="true"/>
          <p:nvPr/>
        </p:nvSpPr>
        <p:spPr>
          <a:xfrm rot="0">
            <a:off x="4987098" y="-306976"/>
            <a:ext cx="9581406" cy="1460495"/>
          </a:xfrm>
          <a:prstGeom prst="rect">
            <a:avLst/>
          </a:prstGeom>
        </p:spPr>
        <p:txBody>
          <a:bodyPr anchor="t" rtlCol="false" tIns="0" lIns="0" bIns="0" rIns="0">
            <a:spAutoFit/>
          </a:bodyPr>
          <a:lstStyle/>
          <a:p>
            <a:pPr algn="ctr">
              <a:lnSpc>
                <a:spcPts val="11900"/>
              </a:lnSpc>
            </a:pPr>
            <a:r>
              <a:rPr lang="en-US" sz="8500" u="sng">
                <a:solidFill>
                  <a:srgbClr val="000000"/>
                </a:solidFill>
                <a:latin typeface="Playfair Display Bold"/>
              </a:rPr>
              <a:t>Result Comparison</a:t>
            </a:r>
          </a:p>
        </p:txBody>
      </p:sp>
      <p:sp>
        <p:nvSpPr>
          <p:cNvPr name="TextBox 5" id="5"/>
          <p:cNvSpPr txBox="true"/>
          <p:nvPr/>
        </p:nvSpPr>
        <p:spPr>
          <a:xfrm rot="0">
            <a:off x="10960425" y="3797459"/>
            <a:ext cx="6904930" cy="4435905"/>
          </a:xfrm>
          <a:prstGeom prst="rect">
            <a:avLst/>
          </a:prstGeom>
        </p:spPr>
        <p:txBody>
          <a:bodyPr anchor="t" rtlCol="false" tIns="0" lIns="0" bIns="0" rIns="0">
            <a:spAutoFit/>
          </a:bodyPr>
          <a:lstStyle/>
          <a:p>
            <a:pPr algn="ctr">
              <a:lnSpc>
                <a:spcPts val="3961"/>
              </a:lnSpc>
            </a:pPr>
            <a:r>
              <a:rPr lang="en-US" sz="2829" spc="8">
                <a:solidFill>
                  <a:srgbClr val="FFFFFF"/>
                </a:solidFill>
                <a:latin typeface="Canva Sans"/>
              </a:rPr>
              <a:t>The forecasting results using the LSTM algorithm for detector 1 across 15 target days for the best traffic pattern ‘‘n = 3 and m = 3’’ are shown. It can be observed that</a:t>
            </a:r>
          </a:p>
          <a:p>
            <a:pPr algn="ctr">
              <a:lnSpc>
                <a:spcPts val="3961"/>
              </a:lnSpc>
            </a:pPr>
            <a:r>
              <a:rPr lang="en-US" sz="2829" spc="8">
                <a:solidFill>
                  <a:srgbClr val="FFFFFF"/>
                </a:solidFill>
                <a:latin typeface="Canva Sans"/>
              </a:rPr>
              <a:t>the prediction accuracy of all days is relatively robust, and</a:t>
            </a:r>
          </a:p>
          <a:p>
            <a:pPr algn="ctr">
              <a:lnSpc>
                <a:spcPts val="3961"/>
              </a:lnSpc>
            </a:pPr>
            <a:r>
              <a:rPr lang="en-US" sz="2829" spc="8">
                <a:solidFill>
                  <a:srgbClr val="FFFFFF"/>
                </a:solidFill>
                <a:latin typeface="Canva Sans"/>
              </a:rPr>
              <a:t>most of the APEs are lower than 15%.</a:t>
            </a:r>
          </a:p>
          <a:p>
            <a:pPr algn="ctr">
              <a:lnSpc>
                <a:spcPts val="3961"/>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929464" y="-2765749"/>
            <a:ext cx="34389693" cy="19447962"/>
          </a:xfrm>
          <a:custGeom>
            <a:avLst/>
            <a:gdLst/>
            <a:ahLst/>
            <a:cxnLst/>
            <a:rect r="r" b="b" t="t" l="l"/>
            <a:pathLst>
              <a:path h="19447962" w="34389693">
                <a:moveTo>
                  <a:pt x="0" y="0"/>
                </a:moveTo>
                <a:lnTo>
                  <a:pt x="34389693" y="0"/>
                </a:lnTo>
                <a:lnTo>
                  <a:pt x="34389693" y="19447962"/>
                </a:lnTo>
                <a:lnTo>
                  <a:pt x="0" y="194479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6315635" y="-167058"/>
            <a:ext cx="4681625" cy="1195758"/>
          </a:xfrm>
          <a:prstGeom prst="rect">
            <a:avLst/>
          </a:prstGeom>
        </p:spPr>
        <p:txBody>
          <a:bodyPr anchor="t" rtlCol="false" tIns="0" lIns="0" bIns="0" rIns="0">
            <a:spAutoFit/>
          </a:bodyPr>
          <a:lstStyle/>
          <a:p>
            <a:pPr algn="ctr">
              <a:lnSpc>
                <a:spcPts val="9794"/>
              </a:lnSpc>
            </a:pPr>
            <a:r>
              <a:rPr lang="en-US" sz="6996" u="sng">
                <a:solidFill>
                  <a:srgbClr val="FFFFFF"/>
                </a:solidFill>
                <a:latin typeface="Canva Sans Bold"/>
              </a:rPr>
              <a:t>limitations</a:t>
            </a:r>
          </a:p>
        </p:txBody>
      </p:sp>
      <p:sp>
        <p:nvSpPr>
          <p:cNvPr name="TextBox 4" id="4"/>
          <p:cNvSpPr txBox="true"/>
          <p:nvPr/>
        </p:nvSpPr>
        <p:spPr>
          <a:xfrm rot="0">
            <a:off x="135815" y="1038225"/>
            <a:ext cx="18152185" cy="9069442"/>
          </a:xfrm>
          <a:prstGeom prst="rect">
            <a:avLst/>
          </a:prstGeom>
        </p:spPr>
        <p:txBody>
          <a:bodyPr anchor="t" rtlCol="false" tIns="0" lIns="0" bIns="0" rIns="0">
            <a:spAutoFit/>
          </a:bodyPr>
          <a:lstStyle/>
          <a:p>
            <a:pPr marL="401263" indent="-200632" lvl="1">
              <a:lnSpc>
                <a:spcPts val="2137"/>
              </a:lnSpc>
              <a:buFont typeface="Arial"/>
              <a:buChar char="•"/>
            </a:pPr>
            <a:r>
              <a:rPr lang="en-US" sz="1858" spc="5" u="sng">
                <a:solidFill>
                  <a:srgbClr val="CD512A"/>
                </a:solidFill>
                <a:latin typeface="Playfair Display Bold"/>
              </a:rPr>
              <a:t> DATA SPECIFICITY:</a:t>
            </a:r>
          </a:p>
          <a:p>
            <a:pPr>
              <a:lnSpc>
                <a:spcPts val="1907"/>
              </a:lnSpc>
              <a:spcBef>
                <a:spcPct val="0"/>
              </a:spcBef>
            </a:pPr>
            <a:r>
              <a:rPr lang="en-US" sz="1658" spc="4">
                <a:solidFill>
                  <a:srgbClr val="FFFFFF"/>
                </a:solidFill>
                <a:latin typeface="Playfair Display"/>
              </a:rPr>
              <a:t>THE STUDY RELIES HEAVILY ON DATA FROM A SPECIFIC LOCATION, THE BEIJING THIRD RING EXPRESSWAY. THIS SPECIFICITY MIGHT LIMIT THE GENERALIZABILITY OF THE FINDINGS TO OTHER REGIONS OR EXPRESSWAYS WITH DIFFERENT TRAFFIC DYNAMICS AND PATTERNS.</a:t>
            </a:r>
          </a:p>
          <a:p>
            <a:pPr>
              <a:lnSpc>
                <a:spcPts val="1907"/>
              </a:lnSpc>
              <a:spcBef>
                <a:spcPct val="0"/>
              </a:spcBef>
            </a:pPr>
          </a:p>
          <a:p>
            <a:pPr marL="401263" indent="-200632" lvl="1">
              <a:lnSpc>
                <a:spcPts val="2137"/>
              </a:lnSpc>
              <a:buFont typeface="Arial"/>
              <a:buChar char="•"/>
            </a:pPr>
            <a:r>
              <a:rPr lang="en-US" sz="1858" spc="5" u="sng">
                <a:solidFill>
                  <a:srgbClr val="CD512A"/>
                </a:solidFill>
                <a:latin typeface="Playfair Display Bold"/>
              </a:rPr>
              <a:t>LACK OF EXTERNAL FACTORS:</a:t>
            </a:r>
          </a:p>
          <a:p>
            <a:pPr>
              <a:lnSpc>
                <a:spcPts val="1907"/>
              </a:lnSpc>
              <a:spcBef>
                <a:spcPct val="0"/>
              </a:spcBef>
            </a:pPr>
            <a:r>
              <a:rPr lang="en-US" sz="1658" spc="4">
                <a:solidFill>
                  <a:srgbClr val="FFFFFF"/>
                </a:solidFill>
                <a:latin typeface="Playfair Display"/>
              </a:rPr>
              <a:t>THE RESEARCH FOCUSES PRIMARILY ON TRAFFIC FLOW DATA, WITHOUT CONSIDERING EXTERNAL FACTORS LIKE WEATHER CONDITIONS, ROAD ACCIDENTS, OR SPECIAL EVENTS. THESE FACTORS CAN SIGNIFICANTLY AFFECT TRAFFIC SPEED AND MIGHT IMPROVE THE MODEL'S ACCURACY IF INCORPORATED.</a:t>
            </a:r>
          </a:p>
          <a:p>
            <a:pPr>
              <a:lnSpc>
                <a:spcPts val="1907"/>
              </a:lnSpc>
              <a:spcBef>
                <a:spcPct val="0"/>
              </a:spcBef>
            </a:pPr>
          </a:p>
          <a:p>
            <a:pPr marL="401263" indent="-200632" lvl="1">
              <a:lnSpc>
                <a:spcPts val="2137"/>
              </a:lnSpc>
              <a:buFont typeface="Arial"/>
              <a:buChar char="•"/>
            </a:pPr>
            <a:r>
              <a:rPr lang="en-US" sz="1858" spc="5" u="sng">
                <a:solidFill>
                  <a:srgbClr val="CD512A"/>
                </a:solidFill>
                <a:latin typeface="Playfair Display Bold"/>
              </a:rPr>
              <a:t>LIMITED TIME PERIOD:</a:t>
            </a:r>
          </a:p>
          <a:p>
            <a:pPr>
              <a:lnSpc>
                <a:spcPts val="1907"/>
              </a:lnSpc>
              <a:spcBef>
                <a:spcPct val="0"/>
              </a:spcBef>
            </a:pPr>
            <a:r>
              <a:rPr lang="en-US" sz="1658" spc="4">
                <a:solidFill>
                  <a:srgbClr val="FFFFFF"/>
                </a:solidFill>
                <a:latin typeface="Playfair Display"/>
              </a:rPr>
              <a:t>THE STUDY FOCUSES ON A RELATIVELY SHORT TIME PERIOD (15 DAYS IN JUNE) TO ASSESS THE MODEL'S ROBUSTNESS. A LONGER TIME FRAME WOULD PROVIDE A MORE COMPREHENSIVE UNDERSTANDING OF THE MODEL'S PERFORMANCE OVER DIFFERENT SEASONS AND CONDITIONS.</a:t>
            </a:r>
          </a:p>
          <a:p>
            <a:pPr>
              <a:lnSpc>
                <a:spcPts val="1907"/>
              </a:lnSpc>
              <a:spcBef>
                <a:spcPct val="0"/>
              </a:spcBef>
            </a:pPr>
          </a:p>
          <a:p>
            <a:pPr marL="401263" indent="-200632" lvl="1">
              <a:lnSpc>
                <a:spcPts val="2137"/>
              </a:lnSpc>
              <a:buFont typeface="Arial"/>
              <a:buChar char="•"/>
            </a:pPr>
            <a:r>
              <a:rPr lang="en-US" sz="1858" spc="5" u="sng">
                <a:solidFill>
                  <a:srgbClr val="CD512A"/>
                </a:solidFill>
                <a:latin typeface="Playfair Display Bold"/>
              </a:rPr>
              <a:t>DETECTOR PLACEMENT AND GEOGRAPHICAL FACTORS:</a:t>
            </a:r>
          </a:p>
          <a:p>
            <a:pPr>
              <a:lnSpc>
                <a:spcPts val="1907"/>
              </a:lnSpc>
              <a:spcBef>
                <a:spcPct val="0"/>
              </a:spcBef>
            </a:pPr>
            <a:r>
              <a:rPr lang="en-US" sz="1658" spc="4">
                <a:solidFill>
                  <a:srgbClr val="FFFFFF"/>
                </a:solidFill>
                <a:latin typeface="Playfair Display"/>
              </a:rPr>
              <a:t>DETECTOR PLACEMENT PLAYS A CRUCIAL ROLE IN DATA COLLECTION. THE RESEARCH DOESN'T DELVE INTO THE POSSIBLE VARIATIONS IN DATA QUALITY AND MODEL PERFORMANCE DUE TO DIFFERENCES IN DETECTOR PLACEMENT, GEOGRAPHICAL LOCATION, OR TRAFFIC CONDITIONS ACROSS THE EXPRESSWAY.</a:t>
            </a:r>
          </a:p>
          <a:p>
            <a:pPr>
              <a:lnSpc>
                <a:spcPts val="1907"/>
              </a:lnSpc>
              <a:spcBef>
                <a:spcPct val="0"/>
              </a:spcBef>
            </a:pPr>
          </a:p>
          <a:p>
            <a:pPr marL="401263" indent="-200632" lvl="1">
              <a:lnSpc>
                <a:spcPts val="2137"/>
              </a:lnSpc>
              <a:buFont typeface="Arial"/>
              <a:buChar char="•"/>
            </a:pPr>
            <a:r>
              <a:rPr lang="en-US" sz="1858" spc="5" u="sng">
                <a:solidFill>
                  <a:srgbClr val="CD512A"/>
                </a:solidFill>
                <a:latin typeface="Playfair Display Bold"/>
              </a:rPr>
              <a:t> LACK OF REAL-TIME EVALUATION:</a:t>
            </a:r>
          </a:p>
          <a:p>
            <a:pPr>
              <a:lnSpc>
                <a:spcPts val="1907"/>
              </a:lnSpc>
              <a:spcBef>
                <a:spcPct val="0"/>
              </a:spcBef>
            </a:pPr>
            <a:r>
              <a:rPr lang="en-US" sz="1658" spc="4">
                <a:solidFill>
                  <a:srgbClr val="FFFFFF"/>
                </a:solidFill>
                <a:latin typeface="Playfair Display"/>
              </a:rPr>
              <a:t>THE RESEARCH ASSESSES THE MODEL'S ACCURACY BASED ON HISTORICAL DATA. A REAL-TIME EVALUATION OF THE MODEL'S PERFORMANCE IN A LIVE TRAFFIC MANAGEMENT SYSTEM COULD OFFER MORE PRACTICAL INSIGHTS INTO ITS APPLICABILITY.</a:t>
            </a:r>
          </a:p>
          <a:p>
            <a:pPr>
              <a:lnSpc>
                <a:spcPts val="1907"/>
              </a:lnSpc>
              <a:spcBef>
                <a:spcPct val="0"/>
              </a:spcBef>
            </a:pPr>
          </a:p>
          <a:p>
            <a:pPr marL="401263" indent="-200632" lvl="1">
              <a:lnSpc>
                <a:spcPts val="2137"/>
              </a:lnSpc>
              <a:buFont typeface="Arial"/>
              <a:buChar char="•"/>
            </a:pPr>
            <a:r>
              <a:rPr lang="en-US" sz="1858" spc="5" u="sng">
                <a:solidFill>
                  <a:srgbClr val="CD512A"/>
                </a:solidFill>
                <a:latin typeface="Playfair Display Bold"/>
              </a:rPr>
              <a:t>FURTHER TRAFFIC PATTERN EXPLORATION:</a:t>
            </a:r>
          </a:p>
          <a:p>
            <a:pPr>
              <a:lnSpc>
                <a:spcPts val="1907"/>
              </a:lnSpc>
              <a:spcBef>
                <a:spcPct val="0"/>
              </a:spcBef>
            </a:pPr>
            <a:r>
              <a:rPr lang="en-US" sz="1658" spc="4">
                <a:solidFill>
                  <a:srgbClr val="FFFFFF"/>
                </a:solidFill>
                <a:latin typeface="Playfair Display"/>
              </a:rPr>
              <a:t>THE RESEARCH DETERMINES AN OPTIMAL TRAFFIC PATTERN, BUT FURTHER INVESTIGATION INTO MORE COMPLEX PATTERNS AND THEIR EFFECTS ON PREDICTION ACCURACY COULD ENHANCE THE UNDERSTANDING OF TRAFFIC DYNAMICS.</a:t>
            </a:r>
          </a:p>
          <a:p>
            <a:pPr>
              <a:lnSpc>
                <a:spcPts val="1907"/>
              </a:lnSpc>
              <a:spcBef>
                <a:spcPct val="0"/>
              </a:spcBef>
            </a:pPr>
          </a:p>
          <a:p>
            <a:pPr marL="401263" indent="-200632" lvl="1">
              <a:lnSpc>
                <a:spcPts val="2137"/>
              </a:lnSpc>
              <a:buFont typeface="Arial"/>
              <a:buChar char="•"/>
            </a:pPr>
            <a:r>
              <a:rPr lang="en-US" sz="1858" spc="5" u="sng">
                <a:solidFill>
                  <a:srgbClr val="CD512A"/>
                </a:solidFill>
                <a:latin typeface="Playfair Display Bold"/>
              </a:rPr>
              <a:t>MODEL EXPLAINABILITY:</a:t>
            </a:r>
          </a:p>
          <a:p>
            <a:pPr>
              <a:lnSpc>
                <a:spcPts val="1907"/>
              </a:lnSpc>
              <a:spcBef>
                <a:spcPct val="0"/>
              </a:spcBef>
            </a:pPr>
            <a:r>
              <a:rPr lang="en-US" sz="1658" spc="4">
                <a:solidFill>
                  <a:srgbClr val="FFFFFF"/>
                </a:solidFill>
                <a:latin typeface="Playfair Display"/>
              </a:rPr>
              <a:t>DEEP LEARNING MODELS, INCLUDING LSTMS, ARE OFTEN CRITICIZED FOR THEIR LACK OF EXPLAINABILITY. THE STUDY DOESN'T ADDRESS MODEL INTERPRETABILITY OR WAYS TO MAKE THE MODEL'S PREDICTIONS MORE TRANSPARENT AND UNDERSTANDABLE TO TRAFFIC MANAGEMENT PERSONNEL.</a:t>
            </a:r>
          </a:p>
          <a:p>
            <a:pPr>
              <a:lnSpc>
                <a:spcPts val="1907"/>
              </a:lnSpc>
              <a:spcBef>
                <a:spcPct val="0"/>
              </a:spcBef>
            </a:pPr>
          </a:p>
          <a:p>
            <a:pPr marL="401263" indent="-200632" lvl="1">
              <a:lnSpc>
                <a:spcPts val="2137"/>
              </a:lnSpc>
              <a:buFont typeface="Arial"/>
              <a:buChar char="•"/>
            </a:pPr>
            <a:r>
              <a:rPr lang="en-US" sz="1858" spc="5" u="sng">
                <a:solidFill>
                  <a:srgbClr val="CD512A"/>
                </a:solidFill>
                <a:latin typeface="Playfair Display Bold"/>
              </a:rPr>
              <a:t>NON-PEAK TRAFFIC HOURS:</a:t>
            </a:r>
          </a:p>
          <a:p>
            <a:pPr>
              <a:lnSpc>
                <a:spcPts val="1907"/>
              </a:lnSpc>
              <a:spcBef>
                <a:spcPct val="0"/>
              </a:spcBef>
            </a:pPr>
            <a:r>
              <a:rPr lang="en-US" sz="1658" spc="4">
                <a:solidFill>
                  <a:srgbClr val="FFFFFF"/>
                </a:solidFill>
                <a:latin typeface="Playfair Display"/>
              </a:rPr>
              <a:t>THE RESEARCH PRIMARILY ANALYZES TRAFFIC DATA DURING NORMAL HOURS. EXTENDING THE ANALYSIS TO INCLUDE DATA DURING PEAK AND OFF-PEAK HOURS WOULD PROVIDE A MORE COMPREHENSIVE VIEW OF THE MODEL'S EFFECTIVENESS.</a:t>
            </a:r>
          </a:p>
          <a:p>
            <a:pPr>
              <a:lnSpc>
                <a:spcPts val="1907"/>
              </a:lnSpc>
              <a:spcBef>
                <a:spcPct val="0"/>
              </a:spcBef>
            </a:pPr>
          </a:p>
          <a:p>
            <a:pPr marL="401263" indent="-200632" lvl="1">
              <a:lnSpc>
                <a:spcPts val="2137"/>
              </a:lnSpc>
              <a:buFont typeface="Arial"/>
              <a:buChar char="•"/>
            </a:pPr>
            <a:r>
              <a:rPr lang="en-US" sz="1858" spc="5" u="sng">
                <a:solidFill>
                  <a:srgbClr val="CD512A"/>
                </a:solidFill>
                <a:latin typeface="Playfair Display Bold"/>
              </a:rPr>
              <a:t>IMPACT OF ROAD CONDITIONS:</a:t>
            </a:r>
          </a:p>
          <a:p>
            <a:pPr>
              <a:lnSpc>
                <a:spcPts val="1907"/>
              </a:lnSpc>
              <a:spcBef>
                <a:spcPct val="0"/>
              </a:spcBef>
            </a:pPr>
            <a:r>
              <a:rPr lang="en-US" sz="1658" spc="4">
                <a:solidFill>
                  <a:srgbClr val="FFFFFF"/>
                </a:solidFill>
                <a:latin typeface="Playfair Display"/>
              </a:rPr>
              <a:t>THE STUDY DOESN'T ACCOUNT FOR ROAD CONDITIONS, SPEED LIMITS, OR OTHER SPECIFIC PARAMETERS THAT COULD AFFECT TRAFFIC SPEED. INCORPORATING SUCH DETAILS COULD LEAD TO MORE ACCURATE PREDICTIONS.</a:t>
            </a:r>
          </a:p>
          <a:p>
            <a:pPr>
              <a:lnSpc>
                <a:spcPts val="1907"/>
              </a:lnSpc>
              <a:spcBef>
                <a:spcPct val="0"/>
              </a:spcBef>
            </a:pPr>
            <a:r>
              <a:rPr lang="en-US" sz="1658" spc="4">
                <a:solidFill>
                  <a:srgbClr val="FFFFFF"/>
                </a:solidFill>
                <a:latin typeface="Playfair Display"/>
              </a:rPr>
              <a:t>BY ADDRESSING THESE LIMITATIONS, FUTURE RESEARCH IN THIS AREA CAN IMPROVE THE ROBUSTNESS AND APPLICABILITY OF TRAFFIC SPEED FORECASTING MODELS, MAKING THEM MORE EFFECTIVE IN REAL-WORLD TRAFFIC MANAGEMENT SCENARIOS.</a:t>
            </a: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893046" y="4689475"/>
            <a:ext cx="10501908" cy="831850"/>
          </a:xfrm>
          <a:prstGeom prst="rect">
            <a:avLst/>
          </a:prstGeom>
        </p:spPr>
        <p:txBody>
          <a:bodyPr anchor="t" rtlCol="false" tIns="0" lIns="0" bIns="0" rIns="0">
            <a:spAutoFit/>
          </a:bodyPr>
          <a:lstStyle/>
          <a:p>
            <a:pPr algn="ctr">
              <a:lnSpc>
                <a:spcPts val="5750"/>
              </a:lnSpc>
              <a:spcBef>
                <a:spcPct val="0"/>
              </a:spcBef>
            </a:pPr>
            <a:r>
              <a:rPr lang="en-US" sz="5000" spc="15">
                <a:solidFill>
                  <a:srgbClr val="000000"/>
                </a:solidFill>
                <a:latin typeface="Times New Roman Italics"/>
              </a:rPr>
              <a:t>THANK YOU AND DRIVE SAFELY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DAFyoJtgdaE</dc:identifier>
  <dcterms:modified xsi:type="dcterms:W3CDTF">2011-08-01T06:04:30Z</dcterms:modified>
  <cp:revision>1</cp:revision>
  <dc:title>Enhancing Traffic Management: A Comprehensive Exploration of Deep Learning Techniques for Short-Term Tra c Speed Forecasting based on Multitemporal Tra c Flow Volume</dc:title>
</cp:coreProperties>
</file>

<file path=docProps/thumbnail.jpeg>
</file>